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12192000" cy="16256000"/>
  <p:notesSz cx="10018713" cy="6888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1301" y="-1608"/>
      </p:cViewPr>
      <p:guideLst>
        <p:guide orient="horz"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CC7D-E590-481F-BFBC-1247B3D37FB7}" type="datetimeFigureOut">
              <a:rPr kumimoji="1" lang="ja-JP" altLang="en-US" smtClean="0"/>
              <a:t>2023/9/16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85DD-DC50-4849-8C40-FF9AC9C4D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059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CC7D-E590-481F-BFBC-1247B3D37FB7}" type="datetimeFigureOut">
              <a:rPr kumimoji="1" lang="ja-JP" altLang="en-US" smtClean="0"/>
              <a:t>2023/9/16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85DD-DC50-4849-8C40-FF9AC9C4D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54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CC7D-E590-481F-BFBC-1247B3D37FB7}" type="datetimeFigureOut">
              <a:rPr kumimoji="1" lang="ja-JP" altLang="en-US" smtClean="0"/>
              <a:t>2023/9/16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85DD-DC50-4849-8C40-FF9AC9C4D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427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CC7D-E590-481F-BFBC-1247B3D37FB7}" type="datetimeFigureOut">
              <a:rPr kumimoji="1" lang="ja-JP" altLang="en-US" smtClean="0"/>
              <a:t>2023/9/16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85DD-DC50-4849-8C40-FF9AC9C4D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89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CC7D-E590-481F-BFBC-1247B3D37FB7}" type="datetimeFigureOut">
              <a:rPr kumimoji="1" lang="ja-JP" altLang="en-US" smtClean="0"/>
              <a:t>2023/9/16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85DD-DC50-4849-8C40-FF9AC9C4D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210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CC7D-E590-481F-BFBC-1247B3D37FB7}" type="datetimeFigureOut">
              <a:rPr kumimoji="1" lang="ja-JP" altLang="en-US" smtClean="0"/>
              <a:t>2023/9/16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85DD-DC50-4849-8C40-FF9AC9C4D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59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CC7D-E590-481F-BFBC-1247B3D37FB7}" type="datetimeFigureOut">
              <a:rPr kumimoji="1" lang="ja-JP" altLang="en-US" smtClean="0"/>
              <a:t>2023/9/16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85DD-DC50-4849-8C40-FF9AC9C4D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621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CC7D-E590-481F-BFBC-1247B3D37FB7}" type="datetimeFigureOut">
              <a:rPr kumimoji="1" lang="ja-JP" altLang="en-US" smtClean="0"/>
              <a:t>2023/9/16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85DD-DC50-4849-8C40-FF9AC9C4D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13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CC7D-E590-481F-BFBC-1247B3D37FB7}" type="datetimeFigureOut">
              <a:rPr kumimoji="1" lang="ja-JP" altLang="en-US" smtClean="0"/>
              <a:t>2023/9/16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85DD-DC50-4849-8C40-FF9AC9C4D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728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CC7D-E590-481F-BFBC-1247B3D37FB7}" type="datetimeFigureOut">
              <a:rPr kumimoji="1" lang="ja-JP" altLang="en-US" smtClean="0"/>
              <a:t>2023/9/16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85DD-DC50-4849-8C40-FF9AC9C4D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618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CC7D-E590-481F-BFBC-1247B3D37FB7}" type="datetimeFigureOut">
              <a:rPr kumimoji="1" lang="ja-JP" altLang="en-US" smtClean="0"/>
              <a:t>2023/9/16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85DD-DC50-4849-8C40-FF9AC9C4D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67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5CC7D-E590-481F-BFBC-1247B3D37FB7}" type="datetimeFigureOut">
              <a:rPr kumimoji="1" lang="ja-JP" altLang="en-US" smtClean="0"/>
              <a:t>2023/9/16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085DD-DC50-4849-8C40-FF9AC9C4D7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5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CC131245-27DB-0D5D-FB78-02367EDC0F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" t="11594" r="-709" b="-6918"/>
          <a:stretch/>
        </p:blipFill>
        <p:spPr>
          <a:xfrm>
            <a:off x="0" y="0"/>
            <a:ext cx="12279085" cy="1752807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34CFC5F-4409-AF37-D240-4EFE217FDF40}"/>
              </a:ext>
            </a:extLst>
          </p:cNvPr>
          <p:cNvSpPr/>
          <p:nvPr/>
        </p:nvSpPr>
        <p:spPr>
          <a:xfrm>
            <a:off x="3223557" y="1682052"/>
            <a:ext cx="3877985" cy="7273786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r>
              <a:rPr lang="ja-JP" altLang="en-US" sz="12000" b="1" dirty="0">
                <a:ln w="0"/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防災士</a:t>
            </a:r>
            <a:endParaRPr lang="en-US" altLang="ja-JP" sz="12000" b="1" dirty="0">
              <a:ln w="0"/>
              <a:solidFill>
                <a:srgbClr val="00B05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0" b="1" cap="none" spc="0" dirty="0">
                <a:ln w="0"/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養成講座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243F17F-4B9A-D46D-2DDB-86B74F1C0B59}"/>
              </a:ext>
            </a:extLst>
          </p:cNvPr>
          <p:cNvSpPr/>
          <p:nvPr/>
        </p:nvSpPr>
        <p:spPr>
          <a:xfrm>
            <a:off x="6911042" y="560616"/>
            <a:ext cx="1015663" cy="3657006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>
                <a:ln w="0"/>
                <a:solidFill>
                  <a:schemeClr val="tx1"/>
                </a:solidFill>
                <a:latin typeface="+mn-ea"/>
              </a:rPr>
              <a:t>地域で活躍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FCA1FAE-5A04-515E-7E1B-16750BE6D41A}"/>
              </a:ext>
            </a:extLst>
          </p:cNvPr>
          <p:cNvSpPr/>
          <p:nvPr/>
        </p:nvSpPr>
        <p:spPr>
          <a:xfrm>
            <a:off x="2541180" y="15240337"/>
            <a:ext cx="71096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6000" b="1" dirty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学校法人　大庭学園</a:t>
            </a:r>
          </a:p>
        </p:txBody>
      </p:sp>
    </p:spTree>
    <p:extLst>
      <p:ext uri="{BB962C8B-B14F-4D97-AF65-F5344CB8AC3E}">
        <p14:creationId xmlns:p14="http://schemas.microsoft.com/office/powerpoint/2010/main" val="13245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22D3709-E02F-10B9-6079-8992687FD3B1}"/>
              </a:ext>
            </a:extLst>
          </p:cNvPr>
          <p:cNvSpPr/>
          <p:nvPr/>
        </p:nvSpPr>
        <p:spPr>
          <a:xfrm>
            <a:off x="0" y="0"/>
            <a:ext cx="12192000" cy="1625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E51B568-A6F5-2FB2-8B5A-205D346DE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3142075"/>
          </a:xfrm>
        </p:spPr>
        <p:txBody>
          <a:bodyPr/>
          <a:lstStyle/>
          <a:p>
            <a:pPr algn="ctr"/>
            <a:r>
              <a:rPr kumimoji="1" lang="ja-JP" altLang="en-US" sz="44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令和</a:t>
            </a:r>
            <a:r>
              <a:rPr kumimoji="1" lang="en-US" altLang="ja-JP" sz="44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5</a:t>
            </a:r>
            <a:r>
              <a:rPr kumimoji="1" lang="ja-JP" altLang="en-US" sz="44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年度　</a:t>
            </a:r>
            <a:br>
              <a:rPr kumimoji="1" lang="en-US" altLang="ja-JP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ja-JP" altLang="en-US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防災士養成講座</a:t>
            </a:r>
            <a:r>
              <a:rPr kumimoji="1" lang="en-US" altLang="ja-JP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【</a:t>
            </a:r>
            <a:r>
              <a:rPr kumimoji="1" lang="ja-JP" altLang="en-US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那覇開催</a:t>
            </a:r>
            <a:r>
              <a:rPr kumimoji="1" lang="en-US" altLang="ja-JP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】</a:t>
            </a:r>
            <a:endParaRPr kumimoji="1" lang="ja-JP" altLang="en-US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4B2D3AF-A723-66FF-3045-C8D3C46DE403}"/>
              </a:ext>
            </a:extLst>
          </p:cNvPr>
          <p:cNvSpPr txBox="1"/>
          <p:nvPr/>
        </p:nvSpPr>
        <p:spPr>
          <a:xfrm>
            <a:off x="1614163" y="2877999"/>
            <a:ext cx="9187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19007"/>
            <a:r>
              <a:rPr kumimoji="1" lang="ja-JP" altLang="en-US" sz="2400" b="1" dirty="0">
                <a:solidFill>
                  <a:srgbClr val="EA571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目　的</a:t>
            </a:r>
            <a:endParaRPr kumimoji="1" lang="en-US" altLang="ja-JP" sz="2400" b="1" dirty="0">
              <a:solidFill>
                <a:srgbClr val="EA571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defTabSz="1019007"/>
            <a:r>
              <a:rPr kumimoji="1" lang="ja-JP" altLang="en-US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地域社会において、自助共助を通じた災害対応をするためのリーダーを養成し、災害に強い街づくりに貢献すること。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C351B08-059D-BC69-AD15-4AC2D928BA9F}"/>
              </a:ext>
            </a:extLst>
          </p:cNvPr>
          <p:cNvSpPr txBox="1"/>
          <p:nvPr/>
        </p:nvSpPr>
        <p:spPr>
          <a:xfrm>
            <a:off x="1614163" y="4328261"/>
            <a:ext cx="89014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19007"/>
            <a:r>
              <a:rPr kumimoji="1" lang="ja-JP" altLang="en-US" sz="2400" b="1" dirty="0">
                <a:solidFill>
                  <a:srgbClr val="EA571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防災士の役割とは</a:t>
            </a:r>
            <a:endParaRPr kumimoji="1" lang="en-US" altLang="ja-JP" sz="2400" b="1" dirty="0">
              <a:solidFill>
                <a:srgbClr val="EA571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defTabSz="1019007"/>
            <a:r>
              <a:rPr kumimoji="1" lang="ja-JP" altLang="en-US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kumimoji="1" lang="ja-JP" altLang="en-US" sz="2400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防災士には家庭・職場・地域の様々な場で多様な活躍が期待されています。その役割は大きく分けて３つあります。</a:t>
            </a:r>
            <a:endParaRPr kumimoji="1" lang="en-US" altLang="ja-JP" sz="2400" dirty="0">
              <a:solidFill>
                <a:prstClr val="black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defTabSz="1019007"/>
            <a:r>
              <a:rPr kumimoji="1" lang="ja-JP" altLang="en-US" sz="2400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・平常時の防災意識の啓発、自助・共助活動の訓練</a:t>
            </a:r>
          </a:p>
          <a:p>
            <a:pPr defTabSz="1019007"/>
            <a:r>
              <a:rPr kumimoji="1" lang="ja-JP" altLang="en-US" sz="2400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・災害時、公的支援が到着するまでの被害の拡大の軽減</a:t>
            </a:r>
          </a:p>
          <a:p>
            <a:pPr defTabSz="1019007"/>
            <a:r>
              <a:rPr kumimoji="1" lang="ja-JP" altLang="en-US" sz="2400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・災害発生後の被災者支援の活動</a:t>
            </a:r>
          </a:p>
          <a:p>
            <a:pPr defTabSz="1019007"/>
            <a:r>
              <a:rPr kumimoji="1" lang="ja-JP" altLang="en-US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82A0A35-506A-AEFE-9A18-8DC1271C9581}"/>
              </a:ext>
            </a:extLst>
          </p:cNvPr>
          <p:cNvSpPr txBox="1"/>
          <p:nvPr/>
        </p:nvSpPr>
        <p:spPr>
          <a:xfrm>
            <a:off x="1614163" y="6796367"/>
            <a:ext cx="91871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19007"/>
            <a:r>
              <a:rPr kumimoji="1" lang="ja-JP" altLang="en-US" sz="2400" b="1" dirty="0">
                <a:solidFill>
                  <a:srgbClr val="EA571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防災士になるための</a:t>
            </a:r>
            <a:r>
              <a:rPr kumimoji="1" lang="en-US" altLang="ja-JP" sz="2400" b="1" dirty="0">
                <a:solidFill>
                  <a:srgbClr val="EA571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4</a:t>
            </a:r>
            <a:r>
              <a:rPr kumimoji="1" lang="ja-JP" altLang="en-US" sz="2400" b="1" dirty="0" err="1">
                <a:solidFill>
                  <a:srgbClr val="EA571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つの</a:t>
            </a:r>
            <a:r>
              <a:rPr kumimoji="1" lang="ja-JP" altLang="en-US" sz="2400" b="1" dirty="0">
                <a:solidFill>
                  <a:srgbClr val="EA571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必須要件</a:t>
            </a:r>
            <a:endParaRPr kumimoji="1" lang="en-US" altLang="ja-JP" sz="2400" b="1" dirty="0">
              <a:solidFill>
                <a:srgbClr val="EA571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defTabSz="1019007"/>
            <a:r>
              <a:rPr kumimoji="1" lang="ja-JP" altLang="en-US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kumimoji="1" lang="ja-JP" altLang="en-US" sz="2400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①救命講習を受講し修了すること（３時間）</a:t>
            </a:r>
            <a:endParaRPr kumimoji="1" lang="en-US" altLang="ja-JP" sz="2400" dirty="0">
              <a:solidFill>
                <a:prstClr val="black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defTabSz="1019007"/>
            <a:r>
              <a:rPr kumimoji="1" lang="ja-JP" altLang="en-US" sz="2400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</a:t>
            </a:r>
            <a:r>
              <a:rPr kumimoji="1" lang="en-US" altLang="ja-JP" sz="2400" b="1" u="sng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※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防災士養成講座のカリキュラムに組込んでいますので各自　　で受講しないでも大丈夫です。</a:t>
            </a:r>
            <a:endParaRPr kumimoji="1" lang="en-US" altLang="ja-JP" sz="2400" u="sng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defTabSz="1019007"/>
            <a:endParaRPr kumimoji="1" lang="en-US" altLang="ja-JP" sz="2400" b="1" dirty="0">
              <a:solidFill>
                <a:prstClr val="black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defTabSz="1019007"/>
            <a:r>
              <a:rPr kumimoji="1" lang="ja-JP" altLang="en-US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②防災士養成講座の受講（</a:t>
            </a:r>
            <a:r>
              <a:rPr kumimoji="1" lang="en-US" altLang="ja-JP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</a:t>
            </a:r>
            <a:r>
              <a:rPr kumimoji="1" lang="ja-JP" altLang="en-US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日間）</a:t>
            </a:r>
            <a:endParaRPr kumimoji="1" lang="en-US" altLang="ja-JP" sz="2400" b="1" dirty="0">
              <a:solidFill>
                <a:prstClr val="black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defTabSz="1019007"/>
            <a:r>
              <a:rPr kumimoji="1" lang="ja-JP" altLang="en-US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↓</a:t>
            </a:r>
            <a:endParaRPr kumimoji="1" lang="en-US" altLang="ja-JP" sz="2400" b="1" dirty="0">
              <a:solidFill>
                <a:prstClr val="black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defTabSz="1019007"/>
            <a:r>
              <a:rPr kumimoji="1" lang="ja-JP" altLang="en-US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③防災士資格取得試験に合格（講座</a:t>
            </a:r>
            <a:r>
              <a:rPr kumimoji="1" lang="en-US" altLang="ja-JP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</a:t>
            </a:r>
            <a:r>
              <a:rPr kumimoji="1" lang="ja-JP" altLang="en-US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日目に試験実施）</a:t>
            </a:r>
            <a:endParaRPr kumimoji="1" lang="en-US" altLang="ja-JP" sz="2400" b="1" dirty="0">
              <a:solidFill>
                <a:prstClr val="black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defTabSz="1019007"/>
            <a:r>
              <a:rPr kumimoji="1" lang="ja-JP" altLang="en-US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↓</a:t>
            </a:r>
            <a:endParaRPr kumimoji="1" lang="en-US" altLang="ja-JP" sz="2400" dirty="0">
              <a:solidFill>
                <a:prstClr val="black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633413" indent="-633413" defTabSz="1019007"/>
            <a:r>
              <a:rPr kumimoji="1" lang="ja-JP" altLang="en-US" sz="2400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④</a:t>
            </a:r>
            <a:r>
              <a:rPr kumimoji="1" lang="zh-TW" altLang="en-US" sz="2400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防災士認証登録申請</a:t>
            </a:r>
            <a:r>
              <a:rPr kumimoji="1" lang="ja-JP" altLang="en-US" sz="2400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kumimoji="1" lang="en-US" altLang="ja-JP" sz="2400" u="sng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※</a:t>
            </a:r>
            <a:r>
              <a:rPr kumimoji="1" lang="ja-JP" altLang="en-US" sz="2400" u="sng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登録料￥</a:t>
            </a:r>
            <a:r>
              <a:rPr kumimoji="1" lang="en-US" altLang="ja-JP" sz="2400" u="sng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5,000</a:t>
            </a:r>
            <a:r>
              <a:rPr kumimoji="1" lang="ja-JP" altLang="en-US" sz="2400" u="sng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が必要です</a:t>
            </a:r>
            <a:endParaRPr kumimoji="1" lang="en-US" altLang="ja-JP" sz="2400" u="sng" dirty="0">
              <a:solidFill>
                <a:prstClr val="black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633413" indent="-633413" defTabSz="1019007"/>
            <a:r>
              <a:rPr kumimoji="1" lang="ja-JP" altLang="en-US" sz="2400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endParaRPr kumimoji="1" lang="en-US" altLang="ja-JP" sz="2400" dirty="0">
              <a:solidFill>
                <a:prstClr val="black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defTabSz="1019007"/>
            <a:r>
              <a:rPr kumimoji="1" lang="ja-JP" altLang="en-US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B30C15E-AF77-89FF-B366-4C4E51A045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3" r="1875"/>
          <a:stretch/>
        </p:blipFill>
        <p:spPr>
          <a:xfrm>
            <a:off x="991463" y="11055311"/>
            <a:ext cx="10763250" cy="406766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6A170AD-F351-B6D7-B45D-3BED2779DE02}"/>
              </a:ext>
            </a:extLst>
          </p:cNvPr>
          <p:cNvSpPr txBox="1"/>
          <p:nvPr/>
        </p:nvSpPr>
        <p:spPr>
          <a:xfrm>
            <a:off x="1441006" y="11627203"/>
            <a:ext cx="963080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19007"/>
            <a:r>
              <a:rPr kumimoji="1" lang="ja-JP" altLang="en-US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募集期間</a:t>
            </a:r>
            <a:r>
              <a:rPr kumimoji="1" lang="en-US" altLang="ja-JP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【</a:t>
            </a:r>
            <a:r>
              <a:rPr kumimoji="1" lang="ja-JP" altLang="en-US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令和</a:t>
            </a:r>
            <a:r>
              <a:rPr kumimoji="1" lang="en-US" altLang="ja-JP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5</a:t>
            </a:r>
            <a:r>
              <a:rPr kumimoji="1" lang="ja-JP" altLang="en-US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</a:t>
            </a:r>
            <a:r>
              <a:rPr kumimoji="1" lang="en-US" altLang="ja-JP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10</a:t>
            </a:r>
            <a:r>
              <a:rPr kumimoji="1" lang="ja-JP" altLang="en-US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月</a:t>
            </a:r>
            <a:r>
              <a:rPr kumimoji="1" lang="en-US" altLang="ja-JP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</a:t>
            </a:r>
            <a:r>
              <a:rPr kumimoji="1" lang="ja-JP" altLang="en-US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日～</a:t>
            </a:r>
            <a:r>
              <a:rPr kumimoji="1" lang="en-US" altLang="ja-JP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12</a:t>
            </a:r>
            <a:r>
              <a:rPr kumimoji="1" lang="ja-JP" altLang="en-US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月</a:t>
            </a:r>
            <a:r>
              <a:rPr kumimoji="1" lang="en-US" altLang="ja-JP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7</a:t>
            </a:r>
            <a:r>
              <a:rPr kumimoji="1" lang="ja-JP" altLang="en-US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日</a:t>
            </a:r>
            <a:r>
              <a:rPr kumimoji="1" lang="en-US" altLang="ja-JP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】</a:t>
            </a:r>
          </a:p>
          <a:p>
            <a:pPr defTabSz="1019007"/>
            <a:r>
              <a:rPr kumimoji="1" lang="ja-JP" altLang="en-US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日　時：令和</a:t>
            </a:r>
            <a:r>
              <a:rPr kumimoji="1" lang="en-US" altLang="ja-JP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6</a:t>
            </a:r>
            <a:r>
              <a:rPr kumimoji="1" lang="ja-JP" altLang="en-US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</a:t>
            </a:r>
            <a:r>
              <a:rPr kumimoji="1" lang="en-US" altLang="ja-JP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kumimoji="1" lang="ja-JP" altLang="en-US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月</a:t>
            </a:r>
            <a:r>
              <a:rPr kumimoji="1" lang="en-US" altLang="ja-JP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13</a:t>
            </a:r>
            <a:r>
              <a:rPr kumimoji="1" lang="ja-JP" altLang="en-US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日（土）・</a:t>
            </a:r>
            <a:r>
              <a:rPr kumimoji="1" lang="en-US" altLang="ja-JP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kumimoji="1" lang="ja-JP" altLang="en-US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月</a:t>
            </a:r>
            <a:r>
              <a:rPr kumimoji="1" lang="en-US" altLang="ja-JP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14</a:t>
            </a:r>
            <a:r>
              <a:rPr kumimoji="1" lang="ja-JP" altLang="en-US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日（日）</a:t>
            </a:r>
            <a:endParaRPr kumimoji="1" lang="en-US" altLang="ja-JP" sz="2400" b="1" dirty="0">
              <a:solidFill>
                <a:prstClr val="black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defTabSz="1019007"/>
            <a:r>
              <a:rPr kumimoji="1" lang="ja-JP" altLang="en-US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場　所：沖縄福祉保育専門学校</a:t>
            </a:r>
            <a:r>
              <a:rPr kumimoji="1" lang="ja-JP" altLang="en-US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</a:t>
            </a:r>
            <a:r>
              <a:rPr kumimoji="1" lang="ja-JP" altLang="en-US" b="1" dirty="0">
                <a:solidFill>
                  <a:srgbClr val="000000"/>
                </a:solidFill>
                <a:latin typeface="Arial" panose="020B0604020202020204" pitchFamily="34" charset="0"/>
                <a:ea typeface="UD デジタル 教科書体 N-B" panose="02020700000000000000" pitchFamily="17" charset="-128"/>
              </a:rPr>
              <a:t>那覇市久米</a:t>
            </a:r>
            <a:r>
              <a:rPr kumimoji="1" lang="en-US" altLang="ja-JP" b="1" dirty="0">
                <a:solidFill>
                  <a:srgbClr val="000000"/>
                </a:solidFill>
                <a:latin typeface="Arial" panose="020B0604020202020204" pitchFamily="34" charset="0"/>
                <a:ea typeface="UD デジタル 教科書体 N-B" panose="02020700000000000000" pitchFamily="17" charset="-128"/>
              </a:rPr>
              <a:t>1-5-17</a:t>
            </a:r>
            <a:r>
              <a:rPr kumimoji="1" lang="ja-JP" altLang="en-US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）</a:t>
            </a:r>
            <a:endParaRPr kumimoji="1" lang="en-US" altLang="ja-JP" b="1" dirty="0">
              <a:solidFill>
                <a:prstClr val="black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defTabSz="1019007"/>
            <a:r>
              <a:rPr kumimoji="1" lang="ja-JP" altLang="en-US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定　員：</a:t>
            </a:r>
            <a:r>
              <a:rPr kumimoji="1" lang="en-US" altLang="ja-JP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60</a:t>
            </a:r>
            <a:r>
              <a:rPr kumimoji="1" lang="ja-JP" altLang="en-US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名</a:t>
            </a:r>
            <a:r>
              <a:rPr kumimoji="1" lang="ja-JP" altLang="en-US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</a:t>
            </a:r>
            <a:r>
              <a:rPr kumimoji="1" lang="en-US" altLang="ja-JP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50</a:t>
            </a:r>
            <a:r>
              <a:rPr kumimoji="1" lang="ja-JP" altLang="en-US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名以内の場合は中止・延期する場合があります）</a:t>
            </a:r>
            <a:endParaRPr kumimoji="1" lang="en-US" altLang="ja-JP" b="1" dirty="0">
              <a:solidFill>
                <a:prstClr val="black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1254125" indent="-1254125" defTabSz="1019007"/>
            <a:r>
              <a:rPr kumimoji="1" lang="ja-JP" altLang="en-US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受講料：①一般：</a:t>
            </a:r>
            <a:r>
              <a:rPr kumimoji="1" lang="en-US" altLang="ja-JP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45,000</a:t>
            </a:r>
            <a:r>
              <a:rPr kumimoji="1" lang="ja-JP" altLang="en-US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円　　　②学生：</a:t>
            </a:r>
            <a:r>
              <a:rPr kumimoji="1" lang="en-US" altLang="ja-JP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35,000</a:t>
            </a:r>
            <a:r>
              <a:rPr kumimoji="1" lang="ja-JP" altLang="en-US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円</a:t>
            </a:r>
            <a:endParaRPr kumimoji="1" lang="en-US" altLang="ja-JP" sz="2400" b="1" dirty="0">
              <a:solidFill>
                <a:prstClr val="black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defTabSz="1019007"/>
            <a:r>
              <a:rPr kumimoji="1" lang="ja-JP" altLang="en-US" sz="24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</a:t>
            </a:r>
            <a:r>
              <a:rPr kumimoji="1" lang="en-US" altLang="ja-JP" sz="16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※</a:t>
            </a:r>
            <a:r>
              <a:rPr kumimoji="1" lang="ja-JP" altLang="en-US" sz="16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受講料には教本・課題レポート・資料代、受験料等が含まれています。</a:t>
            </a:r>
            <a:endParaRPr kumimoji="1" lang="en-US" altLang="ja-JP" sz="2000" b="1" dirty="0">
              <a:solidFill>
                <a:prstClr val="black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defTabSz="1019007"/>
            <a:r>
              <a:rPr kumimoji="1" lang="ja-JP" altLang="en-US" sz="20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申込方法：右上にある</a:t>
            </a:r>
            <a:r>
              <a:rPr kumimoji="1" lang="en-US" altLang="ja-JP" sz="20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QR</a:t>
            </a:r>
            <a:r>
              <a:rPr kumimoji="1" lang="ja-JP" altLang="en-US" sz="20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コードを読み取り、お申込みください。</a:t>
            </a:r>
            <a:r>
              <a:rPr kumimoji="1" lang="en-US" altLang="ja-JP" sz="20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QR</a:t>
            </a:r>
            <a:r>
              <a:rPr kumimoji="1" lang="ja-JP" altLang="en-US" sz="20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コードからお申</a:t>
            </a:r>
            <a:endParaRPr kumimoji="1" lang="en-US" altLang="ja-JP" sz="2000" b="1" dirty="0">
              <a:solidFill>
                <a:prstClr val="black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defTabSz="1019007"/>
            <a:r>
              <a:rPr kumimoji="1" lang="ja-JP" altLang="en-US" sz="2000" b="1" dirty="0">
                <a:solidFill>
                  <a:prstClr val="black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込みができない場合はご連絡いただきますようお願いいたします。</a:t>
            </a:r>
            <a:endParaRPr kumimoji="1" lang="en-US" altLang="ja-JP" sz="1600" b="1" dirty="0">
              <a:solidFill>
                <a:prstClr val="black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93729B6-2FE5-F602-1BE0-04EFE04BB229}"/>
              </a:ext>
            </a:extLst>
          </p:cNvPr>
          <p:cNvSpPr txBox="1"/>
          <p:nvPr/>
        </p:nvSpPr>
        <p:spPr>
          <a:xfrm>
            <a:off x="5337491" y="15256406"/>
            <a:ext cx="6698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問合せ先：防災士研修室（ソーシャルワーク専門学校）</a:t>
            </a:r>
            <a:endParaRPr kumimoji="1" lang="en-US" altLang="ja-JP" sz="2000" b="1" dirty="0"/>
          </a:p>
          <a:p>
            <a:r>
              <a:rPr kumimoji="1" lang="ja-JP" altLang="en-US" sz="2000" b="1" dirty="0"/>
              <a:t>　　　　　☎：</a:t>
            </a:r>
            <a:r>
              <a:rPr kumimoji="1" lang="en-US" altLang="ja-JP" sz="2000" b="1" dirty="0"/>
              <a:t>098-933-8788</a:t>
            </a:r>
            <a:r>
              <a:rPr kumimoji="1" lang="ja-JP" altLang="en-US" sz="2000" b="1" dirty="0"/>
              <a:t>　担当　當眞</a:t>
            </a:r>
            <a:endParaRPr kumimoji="1" lang="en-US" altLang="ja-JP" sz="2000" b="1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1AC4052-00D8-E2A3-50F2-6562625B8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35" y="2805525"/>
            <a:ext cx="897466" cy="6731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479CDB0-97D7-E93E-F47B-D995A1C0D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35" y="6608580"/>
            <a:ext cx="897466" cy="6731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77B8187-6FA5-6F65-311F-F22F35DD8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35" y="4202798"/>
            <a:ext cx="897466" cy="6731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484A4DE-680D-93C8-0327-FA2B8925D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1514" y="8048112"/>
            <a:ext cx="2372646" cy="163217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619DCCB-8CDC-9048-4958-A86BED1EC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645" y="12168947"/>
            <a:ext cx="1176349" cy="1176349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F584D81-327E-CF92-D930-9552341B5851}"/>
              </a:ext>
            </a:extLst>
          </p:cNvPr>
          <p:cNvSpPr/>
          <p:nvPr/>
        </p:nvSpPr>
        <p:spPr>
          <a:xfrm>
            <a:off x="9514754" y="1157901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cap="none" spc="0" dirty="0">
                <a:ln w="0"/>
                <a:solidFill>
                  <a:srgbClr val="FF0000"/>
                </a:solidFill>
              </a:rPr>
              <a:t>申込はこちら</a:t>
            </a:r>
            <a:endParaRPr lang="en-US" altLang="ja-JP" sz="1400" b="1" cap="none" spc="0" dirty="0">
              <a:ln w="0"/>
              <a:solidFill>
                <a:srgbClr val="FF0000"/>
              </a:solidFill>
            </a:endParaRPr>
          </a:p>
          <a:p>
            <a:pPr algn="ctr"/>
            <a:r>
              <a:rPr lang="ja-JP" altLang="en-US" sz="1400" b="1" dirty="0">
                <a:ln w="0"/>
                <a:solidFill>
                  <a:srgbClr val="FF0000"/>
                </a:solidFill>
              </a:rPr>
              <a:t>↓</a:t>
            </a:r>
            <a:endParaRPr lang="ja-JP" altLang="en-US" sz="1400" b="1" cap="none" spc="0" dirty="0">
              <a:ln w="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27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188</TotalTime>
  <Words>369</Words>
  <Application>Microsoft Office PowerPoint</Application>
  <PresentationFormat>ユーザー設定</PresentationFormat>
  <Paragraphs>36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BIZ UDPゴシック</vt:lpstr>
      <vt:lpstr>BIZ UDP明朝 Medium</vt:lpstr>
      <vt:lpstr>UD デジタル 教科書体 N-B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令和5年度　 防災士養成講座【那覇開催】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當眞 千晶</dc:creator>
  <cp:lastModifiedBy>當眞 千晶</cp:lastModifiedBy>
  <cp:revision>4</cp:revision>
  <cp:lastPrinted>2023-09-16T03:21:01Z</cp:lastPrinted>
  <dcterms:created xsi:type="dcterms:W3CDTF">2023-06-01T12:36:24Z</dcterms:created>
  <dcterms:modified xsi:type="dcterms:W3CDTF">2023-09-16T03:27:39Z</dcterms:modified>
</cp:coreProperties>
</file>